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8E7FEA4-1508-4E24-A67B-B64D079A3EC0}" type="datetimeFigureOut">
              <a:rPr lang="en-US" smtClean="0"/>
              <a:t>1/5/2014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0F70503-C016-42DD-829D-512A0DADAFE6}"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E7FEA4-1508-4E24-A67B-B64D079A3EC0}"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F70503-C016-42DD-829D-512A0DADAF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E7FEA4-1508-4E24-A67B-B64D079A3EC0}"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0F70503-C016-42DD-829D-512A0DADAF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E7FEA4-1508-4E24-A67B-B64D079A3EC0}"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F70503-C016-42DD-829D-512A0DADAFE6}"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38E7FEA4-1508-4E24-A67B-B64D079A3EC0}" type="datetimeFigureOut">
              <a:rPr lang="en-US" smtClean="0"/>
              <a:t>1/5/2014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0F70503-C016-42DD-829D-512A0DADAFE6}"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E7FEA4-1508-4E24-A67B-B64D079A3EC0}"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F70503-C016-42DD-829D-512A0DADAFE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E7FEA4-1508-4E24-A67B-B64D079A3EC0}" type="datetimeFigureOut">
              <a:rPr lang="en-US" smtClean="0"/>
              <a:t>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F70503-C016-42DD-829D-512A0DADAFE6}"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8E7FEA4-1508-4E24-A67B-B64D079A3EC0}" type="datetimeFigureOut">
              <a:rPr lang="en-US" smtClean="0"/>
              <a:t>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F70503-C016-42DD-829D-512A0DADAFE6}"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8E7FEA4-1508-4E24-A67B-B64D079A3EC0}" type="datetimeFigureOut">
              <a:rPr lang="en-US" smtClean="0"/>
              <a:t>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F70503-C016-42DD-829D-512A0DADAF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E7FEA4-1508-4E24-A67B-B64D079A3EC0}"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0F70503-C016-42DD-829D-512A0DADAFE6}"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E7FEA4-1508-4E24-A67B-B64D079A3EC0}"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F70503-C016-42DD-829D-512A0DADAFE6}"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8E7FEA4-1508-4E24-A67B-B64D079A3EC0}" type="datetimeFigureOut">
              <a:rPr lang="en-US" smtClean="0"/>
              <a:t>1/5/2014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0F70503-C016-42DD-829D-512A0DADAFE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4000" dirty="0" smtClean="0">
                <a:solidFill>
                  <a:schemeClr val="tx1"/>
                </a:solidFill>
                <a:latin typeface="Century Schoolbook" panose="02040604050505020304" pitchFamily="18" charset="0"/>
              </a:rPr>
              <a:t>1861 - 1862</a:t>
            </a:r>
            <a:endParaRPr lang="en-US" sz="4000" dirty="0">
              <a:solidFill>
                <a:schemeClr val="tx1"/>
              </a:solidFill>
              <a:latin typeface="Century Schoolbook" panose="02040604050505020304" pitchFamily="18" charset="0"/>
            </a:endParaRPr>
          </a:p>
        </p:txBody>
      </p:sp>
      <p:sp>
        <p:nvSpPr>
          <p:cNvPr id="2" name="Title 1"/>
          <p:cNvSpPr>
            <a:spLocks noGrp="1"/>
          </p:cNvSpPr>
          <p:nvPr>
            <p:ph type="title"/>
          </p:nvPr>
        </p:nvSpPr>
        <p:spPr>
          <a:xfrm>
            <a:off x="304800" y="381000"/>
            <a:ext cx="6324600" cy="1828800"/>
          </a:xfrm>
        </p:spPr>
        <p:txBody>
          <a:bodyPr/>
          <a:lstStyle/>
          <a:p>
            <a:pPr algn="l"/>
            <a:r>
              <a:rPr lang="en-US" dirty="0" smtClean="0">
                <a:solidFill>
                  <a:schemeClr val="tx1"/>
                </a:solidFill>
                <a:latin typeface="Century Schoolbook" panose="02040604050505020304" pitchFamily="18" charset="0"/>
              </a:rPr>
              <a:t>The Early stages of the Civil War</a:t>
            </a:r>
            <a:endParaRPr lang="en-US" dirty="0">
              <a:solidFill>
                <a:schemeClr val="tx1"/>
              </a:solidFill>
              <a:latin typeface="Century Schoolbook" panose="020406040505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981200"/>
            <a:ext cx="5943600" cy="4450789"/>
          </a:xfrm>
          <a:prstGeom prst="rect">
            <a:avLst/>
          </a:prstGeom>
        </p:spPr>
      </p:pic>
    </p:spTree>
    <p:extLst>
      <p:ext uri="{BB962C8B-B14F-4D97-AF65-F5344CB8AC3E}">
        <p14:creationId xmlns:p14="http://schemas.microsoft.com/office/powerpoint/2010/main" val="22908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1676400"/>
            <a:ext cx="8534401" cy="5367529"/>
          </a:xfrm>
        </p:spPr>
        <p:txBody>
          <a:bodyPr>
            <a:normAutofit fontScale="77500" lnSpcReduction="20000"/>
          </a:bodyPr>
          <a:lstStyle/>
          <a:p>
            <a:r>
              <a:rPr lang="en-US" dirty="0" smtClean="0">
                <a:latin typeface="Century Schoolbook" panose="02040604050505020304" pitchFamily="18" charset="0"/>
              </a:rPr>
              <a:t>George McClellan’s men faced off against the Army of Northern Virginia, led by Robert E. Lee.  </a:t>
            </a:r>
          </a:p>
          <a:p>
            <a:endParaRPr lang="en-US" dirty="0" smtClean="0">
              <a:latin typeface="Century Schoolbook" panose="02040604050505020304" pitchFamily="18" charset="0"/>
            </a:endParaRPr>
          </a:p>
          <a:p>
            <a:r>
              <a:rPr lang="en-US" dirty="0" smtClean="0">
                <a:latin typeface="Century Schoolbook" panose="02040604050505020304" pitchFamily="18" charset="0"/>
              </a:rPr>
              <a:t>The standoff took place on the Peninsula – near present day Williamsburg and Yorktown.</a:t>
            </a:r>
          </a:p>
          <a:p>
            <a:endParaRPr lang="en-US" dirty="0" smtClean="0">
              <a:latin typeface="Century Schoolbook" panose="02040604050505020304" pitchFamily="18" charset="0"/>
            </a:endParaRPr>
          </a:p>
          <a:p>
            <a:r>
              <a:rPr lang="en-US" dirty="0" smtClean="0">
                <a:latin typeface="Century Schoolbook" panose="02040604050505020304" pitchFamily="18" charset="0"/>
              </a:rPr>
              <a:t>McClellan hoped to land his men on the peninsula, defeat the Confederate lines, and march onward towards Richmond. </a:t>
            </a:r>
          </a:p>
          <a:p>
            <a:endParaRPr lang="en-US" dirty="0" smtClean="0">
              <a:latin typeface="Century Schoolbook" panose="02040604050505020304" pitchFamily="18" charset="0"/>
            </a:endParaRPr>
          </a:p>
          <a:p>
            <a:r>
              <a:rPr lang="en-US" dirty="0" smtClean="0">
                <a:latin typeface="Century Schoolbook" panose="02040604050505020304" pitchFamily="18" charset="0"/>
              </a:rPr>
              <a:t>Instead, fearful that he was outmanned, McClelland hesitated and demanded reinforcements.  Not wanting to leave Washington, D.C. completely exposed to enemy attack, Lincoln refused him these men.  McClellan held a huge advantage in terms of numbers, anyhow.</a:t>
            </a:r>
          </a:p>
          <a:p>
            <a:endParaRPr lang="en-US" dirty="0" smtClean="0">
              <a:latin typeface="Century Schoolbook" panose="02040604050505020304" pitchFamily="18" charset="0"/>
            </a:endParaRPr>
          </a:p>
          <a:p>
            <a:r>
              <a:rPr lang="en-US" dirty="0" smtClean="0">
                <a:latin typeface="Century Schoolbook" panose="02040604050505020304" pitchFamily="18" charset="0"/>
              </a:rPr>
              <a:t>Lee successfully took the offensive, frustrating any efforts on the part of McClellan to lead an attack.  The “Seven Days’ Battle” was a one-sided series of attacks which resulted in Confederate victories. </a:t>
            </a:r>
          </a:p>
          <a:p>
            <a:endParaRPr lang="en-US" dirty="0" smtClean="0">
              <a:latin typeface="Century Schoolbook" panose="02040604050505020304" pitchFamily="18" charset="0"/>
            </a:endParaRPr>
          </a:p>
          <a:p>
            <a:r>
              <a:rPr lang="en-US" dirty="0" smtClean="0">
                <a:latin typeface="Century Schoolbook" panose="02040604050505020304" pitchFamily="18" charset="0"/>
              </a:rPr>
              <a:t>When – angered by his hesitation – Lincoln finally insisted that McClellan withdraw his soldiers and return to Washington, Lee took advantage of the opportunity to attack Washington during the transition of the soldiers.  Hence, another victory at the Second Battle of Bull Run – or Manassas Junction.</a:t>
            </a:r>
            <a:endParaRPr lang="en-US" dirty="0">
              <a:latin typeface="Century Schoolbook" panose="02040604050505020304" pitchFamily="18" charset="0"/>
            </a:endParaRPr>
          </a:p>
        </p:txBody>
      </p:sp>
      <p:sp>
        <p:nvSpPr>
          <p:cNvPr id="5" name="Title 4"/>
          <p:cNvSpPr>
            <a:spLocks noGrp="1"/>
          </p:cNvSpPr>
          <p:nvPr>
            <p:ph type="title"/>
          </p:nvPr>
        </p:nvSpPr>
        <p:spPr/>
        <p:txBody>
          <a:bodyPr/>
          <a:lstStyle/>
          <a:p>
            <a:r>
              <a:rPr lang="en-US" dirty="0" smtClean="0">
                <a:latin typeface="Century Schoolbook" panose="02040604050505020304" pitchFamily="18" charset="0"/>
              </a:rPr>
              <a:t>The Peninsula Campaign</a:t>
            </a:r>
            <a:endParaRPr lang="en-US" dirty="0">
              <a:latin typeface="Century Schoolbook" panose="02040604050505020304" pitchFamily="18" charset="0"/>
            </a:endParaRPr>
          </a:p>
        </p:txBody>
      </p:sp>
    </p:spTree>
    <p:extLst>
      <p:ext uri="{BB962C8B-B14F-4D97-AF65-F5344CB8AC3E}">
        <p14:creationId xmlns:p14="http://schemas.microsoft.com/office/powerpoint/2010/main" val="983143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7213"/>
            <a:ext cx="4344987" cy="4344987"/>
          </a:xfrm>
        </p:spPr>
      </p:pic>
      <p:sp>
        <p:nvSpPr>
          <p:cNvPr id="6" name="Content Placeholder 5"/>
          <p:cNvSpPr>
            <a:spLocks noGrp="1"/>
          </p:cNvSpPr>
          <p:nvPr>
            <p:ph sz="half" idx="2"/>
          </p:nvPr>
        </p:nvSpPr>
        <p:spPr>
          <a:xfrm>
            <a:off x="5029200" y="1905000"/>
            <a:ext cx="3657600" cy="4297680"/>
          </a:xfrm>
        </p:spPr>
        <p:txBody>
          <a:bodyPr>
            <a:normAutofit fontScale="62500" lnSpcReduction="20000"/>
          </a:bodyPr>
          <a:lstStyle/>
          <a:p>
            <a:pPr marL="45720" indent="0">
              <a:buNone/>
            </a:pPr>
            <a:r>
              <a:rPr lang="en-US" dirty="0" smtClean="0">
                <a:latin typeface="Century Schoolbook" panose="02040604050505020304" pitchFamily="18" charset="0"/>
              </a:rPr>
              <a:t>The Peninsula Campaign was a harbinger of things to come.  Lee frequently found himself matched against less decisive and less intelligent Union generals.  He exploited their hesitance to fight and their limited battle tactics, frequently taking the initiative in battle and convincing his opponents that they were outnumbered or outgunned – even  though they almost never were throughout the entire Civil War. </a:t>
            </a:r>
            <a:endParaRPr lang="en-US" dirty="0">
              <a:latin typeface="Century Schoolbook" panose="02040604050505020304" pitchFamily="18" charset="0"/>
            </a:endParaRPr>
          </a:p>
        </p:txBody>
      </p:sp>
      <p:sp>
        <p:nvSpPr>
          <p:cNvPr id="4" name="Title 3"/>
          <p:cNvSpPr>
            <a:spLocks noGrp="1"/>
          </p:cNvSpPr>
          <p:nvPr>
            <p:ph type="title"/>
          </p:nvPr>
        </p:nvSpPr>
        <p:spPr/>
        <p:txBody>
          <a:bodyPr/>
          <a:lstStyle/>
          <a:p>
            <a:r>
              <a:rPr lang="en-US" dirty="0" smtClean="0">
                <a:latin typeface="Century Schoolbook" panose="02040604050505020304" pitchFamily="18" charset="0"/>
              </a:rPr>
              <a:t>The peninsula Campaign</a:t>
            </a:r>
            <a:endParaRPr lang="en-US" dirty="0">
              <a:latin typeface="Century Schoolbook" panose="02040604050505020304" pitchFamily="18" charset="0"/>
            </a:endParaRPr>
          </a:p>
        </p:txBody>
      </p:sp>
    </p:spTree>
    <p:extLst>
      <p:ext uri="{BB962C8B-B14F-4D97-AF65-F5344CB8AC3E}">
        <p14:creationId xmlns:p14="http://schemas.microsoft.com/office/powerpoint/2010/main" val="3863964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0000" lnSpcReduction="20000"/>
          </a:bodyPr>
          <a:lstStyle/>
          <a:p>
            <a:pPr marL="45720" indent="0">
              <a:buNone/>
            </a:pPr>
            <a:r>
              <a:rPr lang="en-US" dirty="0" smtClean="0">
                <a:latin typeface="Century Schoolbook" panose="02040604050505020304" pitchFamily="18" charset="0"/>
              </a:rPr>
              <a:t>The Battle of Antietam is still the bloodiest single day in all American History.  Over six thousand men died in a single day – more deaths and casualties than occurred on D-Day (June 6, 1944 in World War II), September 11</a:t>
            </a:r>
            <a:r>
              <a:rPr lang="en-US" baseline="30000" dirty="0" smtClean="0">
                <a:latin typeface="Century Schoolbook" panose="02040604050505020304" pitchFamily="18" charset="0"/>
              </a:rPr>
              <a:t>th</a:t>
            </a:r>
            <a:r>
              <a:rPr lang="en-US" dirty="0" smtClean="0">
                <a:latin typeface="Century Schoolbook" panose="02040604050505020304" pitchFamily="18" charset="0"/>
              </a:rPr>
              <a:t>, 2001 during the terrorist attacks, or Pearl Harbor, (December 7, 1941).  The victory over General Lee – if you can call it a victory, was not won at great cost in terms of soldiers and morale. </a:t>
            </a:r>
            <a:endParaRPr lang="en-US" dirty="0">
              <a:latin typeface="Century Schoolbook" panose="02040604050505020304"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2209800"/>
            <a:ext cx="4267201" cy="3202656"/>
          </a:xfrm>
        </p:spPr>
      </p:pic>
      <p:sp>
        <p:nvSpPr>
          <p:cNvPr id="4" name="Title 3"/>
          <p:cNvSpPr>
            <a:spLocks noGrp="1"/>
          </p:cNvSpPr>
          <p:nvPr>
            <p:ph type="title"/>
          </p:nvPr>
        </p:nvSpPr>
        <p:spPr/>
        <p:txBody>
          <a:bodyPr/>
          <a:lstStyle/>
          <a:p>
            <a:r>
              <a:rPr lang="en-US" dirty="0" smtClean="0">
                <a:latin typeface="Century Schoolbook" panose="02040604050505020304" pitchFamily="18" charset="0"/>
              </a:rPr>
              <a:t>Antietam </a:t>
            </a:r>
            <a:endParaRPr lang="en-US" dirty="0">
              <a:latin typeface="Century Schoolbook" panose="02040604050505020304" pitchFamily="18" charset="0"/>
            </a:endParaRPr>
          </a:p>
        </p:txBody>
      </p:sp>
    </p:spTree>
    <p:extLst>
      <p:ext uri="{BB962C8B-B14F-4D97-AF65-F5344CB8AC3E}">
        <p14:creationId xmlns:p14="http://schemas.microsoft.com/office/powerpoint/2010/main" val="1986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62500" lnSpcReduction="20000"/>
          </a:bodyPr>
          <a:lstStyle/>
          <a:p>
            <a:pPr marL="45720" indent="0">
              <a:buNone/>
            </a:pPr>
            <a:r>
              <a:rPr lang="en-US" b="1" u="sng" dirty="0" smtClean="0">
                <a:latin typeface="Century Schoolbook" panose="02040604050505020304" pitchFamily="18" charset="0"/>
              </a:rPr>
              <a:t>The Confederate View</a:t>
            </a:r>
            <a:r>
              <a:rPr lang="en-US" dirty="0" smtClean="0">
                <a:latin typeface="Century Schoolbook" panose="02040604050505020304" pitchFamily="18" charset="0"/>
              </a:rPr>
              <a:t>: </a:t>
            </a:r>
          </a:p>
          <a:p>
            <a:pPr marL="45720" indent="0">
              <a:buNone/>
            </a:pPr>
            <a:endParaRPr lang="en-US" dirty="0" smtClean="0">
              <a:latin typeface="Century Schoolbook" panose="02040604050505020304" pitchFamily="18" charset="0"/>
            </a:endParaRPr>
          </a:p>
          <a:p>
            <a:pPr marL="45720" indent="0">
              <a:buNone/>
            </a:pPr>
            <a:r>
              <a:rPr lang="en-US" dirty="0" smtClean="0">
                <a:latin typeface="Century Schoolbook" panose="02040604050505020304" pitchFamily="18" charset="0"/>
              </a:rPr>
              <a:t>Robert E. Lee had invaded the North with one goal in mind – winning support from European allies. Lee didn’t have to conquer the North; yet, he believed that a major victory in Northern territory would convince European allies – like England or France, that the cause of the Confederacy was worth supporting.  Foreign influence had helped the US gain it’s independence; so, why not solicit the help of European allies now?</a:t>
            </a:r>
            <a:endParaRPr lang="en-US" dirty="0">
              <a:latin typeface="Century Schoolbook" panose="02040604050505020304" pitchFamily="18" charset="0"/>
            </a:endParaRPr>
          </a:p>
        </p:txBody>
      </p:sp>
      <p:sp>
        <p:nvSpPr>
          <p:cNvPr id="3" name="Content Placeholder 2"/>
          <p:cNvSpPr>
            <a:spLocks noGrp="1"/>
          </p:cNvSpPr>
          <p:nvPr>
            <p:ph sz="half" idx="2"/>
          </p:nvPr>
        </p:nvSpPr>
        <p:spPr/>
        <p:txBody>
          <a:bodyPr>
            <a:normAutofit fontScale="62500" lnSpcReduction="20000"/>
          </a:bodyPr>
          <a:lstStyle/>
          <a:p>
            <a:pPr marL="45720" indent="0">
              <a:buNone/>
            </a:pPr>
            <a:r>
              <a:rPr lang="en-US" b="1" u="sng" dirty="0" smtClean="0">
                <a:latin typeface="Century Schoolbook" panose="02040604050505020304" pitchFamily="18" charset="0"/>
              </a:rPr>
              <a:t>The Union View: </a:t>
            </a:r>
          </a:p>
          <a:p>
            <a:pPr marL="45720" indent="0">
              <a:buNone/>
            </a:pPr>
            <a:endParaRPr lang="en-US" b="1" u="sng" dirty="0">
              <a:latin typeface="Century Schoolbook" panose="02040604050505020304" pitchFamily="18" charset="0"/>
            </a:endParaRPr>
          </a:p>
          <a:p>
            <a:pPr marL="45720" indent="0">
              <a:buNone/>
            </a:pPr>
            <a:r>
              <a:rPr lang="en-US" dirty="0" smtClean="0">
                <a:latin typeface="Century Schoolbook" panose="02040604050505020304" pitchFamily="18" charset="0"/>
              </a:rPr>
              <a:t>Abraham Lincoln also understood what was at stake in the minds of observers worldwide.  If the Union appeared weak, or vulnerable, European nations may well intervene.  But he also knew that both of the European powers most likely to intervene in the war were steadfastly anti-slavery.  Thus, if he could frame the war from the perspective of the enslaved – and keep that notion in the minds of Europeans, he might keep them out of the war. </a:t>
            </a:r>
            <a:endParaRPr lang="en-US" dirty="0">
              <a:latin typeface="Century Schoolbook" panose="02040604050505020304" pitchFamily="18" charset="0"/>
            </a:endParaRPr>
          </a:p>
        </p:txBody>
      </p:sp>
      <p:sp>
        <p:nvSpPr>
          <p:cNvPr id="4" name="Title 3"/>
          <p:cNvSpPr>
            <a:spLocks noGrp="1"/>
          </p:cNvSpPr>
          <p:nvPr>
            <p:ph type="title"/>
          </p:nvPr>
        </p:nvSpPr>
        <p:spPr/>
        <p:txBody>
          <a:bodyPr/>
          <a:lstStyle/>
          <a:p>
            <a:r>
              <a:rPr lang="en-US" dirty="0" smtClean="0">
                <a:latin typeface="Century Schoolbook" panose="02040604050505020304" pitchFamily="18" charset="0"/>
              </a:rPr>
              <a:t>Antietam in context</a:t>
            </a:r>
            <a:endParaRPr lang="en-US" dirty="0">
              <a:latin typeface="Century Schoolbook" panose="02040604050505020304" pitchFamily="18" charset="0"/>
            </a:endParaRPr>
          </a:p>
        </p:txBody>
      </p:sp>
    </p:spTree>
    <p:extLst>
      <p:ext uri="{BB962C8B-B14F-4D97-AF65-F5344CB8AC3E}">
        <p14:creationId xmlns:p14="http://schemas.microsoft.com/office/powerpoint/2010/main" val="3830610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648200" y="1905000"/>
            <a:ext cx="4038600" cy="4407408"/>
          </a:xfrm>
        </p:spPr>
        <p:txBody>
          <a:bodyPr>
            <a:normAutofit fontScale="62500" lnSpcReduction="20000"/>
          </a:bodyPr>
          <a:lstStyle/>
          <a:p>
            <a:pPr marL="45720" indent="0">
              <a:buNone/>
            </a:pPr>
            <a:r>
              <a:rPr lang="en-US" dirty="0" smtClean="0">
                <a:latin typeface="Century Schoolbook" panose="02040604050505020304" pitchFamily="18" charset="0"/>
              </a:rPr>
              <a:t>Lincoln issued the Emancipation Proclamation was a war measure – using his power as Commander-in-Chief.  This was the only way he could legally establish the measure.  As written, the Emancipation Proclamation only freed slaves in parts of the South actively in rebellion against the United States of America.  Thus, enslaved people in the border states, West Virginia, the Hampton Roads area, and Louisiana – near New Orleans – were exempted and remained in slavery. </a:t>
            </a:r>
            <a:endParaRPr lang="en-US" dirty="0">
              <a:latin typeface="Century Schoolbook" panose="02040604050505020304" pitchFamily="18" charset="0"/>
            </a:endParaRPr>
          </a:p>
        </p:txBody>
      </p:sp>
      <p:sp>
        <p:nvSpPr>
          <p:cNvPr id="4" name="Title 3"/>
          <p:cNvSpPr>
            <a:spLocks noGrp="1"/>
          </p:cNvSpPr>
          <p:nvPr>
            <p:ph type="title"/>
          </p:nvPr>
        </p:nvSpPr>
        <p:spPr/>
        <p:txBody>
          <a:bodyPr/>
          <a:lstStyle/>
          <a:p>
            <a:r>
              <a:rPr lang="en-US" sz="2800" dirty="0" smtClean="0">
                <a:latin typeface="Century Schoolbook" panose="02040604050505020304" pitchFamily="18" charset="0"/>
              </a:rPr>
              <a:t>The Emancipation Proclamation</a:t>
            </a:r>
            <a:endParaRPr lang="en-US" sz="2800" dirty="0">
              <a:latin typeface="Century Schoolbook" panose="02040604050505020304" pitchFamily="18" charset="0"/>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19506" y="1719263"/>
            <a:ext cx="3313988" cy="4406900"/>
          </a:xfrm>
        </p:spPr>
      </p:pic>
    </p:spTree>
    <p:extLst>
      <p:ext uri="{BB962C8B-B14F-4D97-AF65-F5344CB8AC3E}">
        <p14:creationId xmlns:p14="http://schemas.microsoft.com/office/powerpoint/2010/main" val="2700206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20000"/>
          </a:bodyPr>
          <a:lstStyle/>
          <a:p>
            <a:r>
              <a:rPr lang="en-US" dirty="0" smtClean="0">
                <a:latin typeface="Century Schoolbook" panose="02040604050505020304" pitchFamily="18" charset="0"/>
              </a:rPr>
              <a:t>Without explicitly saying so, Lincoln had changed the goals of the war with the Emancipation Proclamation.  Clearly, this was a measure which could not be undone.</a:t>
            </a:r>
          </a:p>
          <a:p>
            <a:r>
              <a:rPr lang="en-US" dirty="0" smtClean="0">
                <a:latin typeface="Century Schoolbook" panose="02040604050505020304" pitchFamily="18" charset="0"/>
              </a:rPr>
              <a:t>Lincoln encouraged African-American men to join the Union Army and Navy during the course of the war – and African-Americans anxious to fight for their own freedom did so in huge numbers – over 200,000 joined the Union Army by the end of the war. </a:t>
            </a:r>
          </a:p>
          <a:p>
            <a:r>
              <a:rPr lang="en-US" dirty="0" smtClean="0">
                <a:latin typeface="Century Schoolbook" panose="02040604050505020304" pitchFamily="18" charset="0"/>
              </a:rPr>
              <a:t>Lincoln’s language regarding the goals of the war changed going forward as well.  </a:t>
            </a:r>
          </a:p>
          <a:p>
            <a:r>
              <a:rPr lang="en-US" dirty="0" smtClean="0">
                <a:latin typeface="Century Schoolbook" panose="02040604050505020304" pitchFamily="18" charset="0"/>
              </a:rPr>
              <a:t>“It </a:t>
            </a:r>
            <a:r>
              <a:rPr lang="en-US" dirty="0">
                <a:latin typeface="Century Schoolbook" panose="02040604050505020304" pitchFamily="18" charset="0"/>
              </a:rPr>
              <a:t>is rather for us to be here dedicated to the great task remaining before us – that from these honored dead we take increased devotion to that cause for which they here gave the last full measure of devotion - that we here highly resolve that these dead shall not have died in vain – that this nation, under God, shall have a new birth of freedom, and that government of the people, by the people, for the people, shall not perish from the earth</a:t>
            </a:r>
            <a:r>
              <a:rPr lang="en-US" dirty="0" smtClean="0">
                <a:latin typeface="Century Schoolbook" panose="02040604050505020304" pitchFamily="18" charset="0"/>
              </a:rPr>
              <a:t>.”  This passage from the Gettysburg Address seems to imply a major change in the goals of the war.</a:t>
            </a:r>
            <a:endParaRPr lang="en-US" dirty="0">
              <a:latin typeface="Century Schoolbook" panose="02040604050505020304" pitchFamily="18" charset="0"/>
            </a:endParaRPr>
          </a:p>
        </p:txBody>
      </p:sp>
      <p:sp>
        <p:nvSpPr>
          <p:cNvPr id="5" name="Title 4"/>
          <p:cNvSpPr>
            <a:spLocks noGrp="1"/>
          </p:cNvSpPr>
          <p:nvPr>
            <p:ph type="title"/>
          </p:nvPr>
        </p:nvSpPr>
        <p:spPr/>
        <p:txBody>
          <a:bodyPr/>
          <a:lstStyle/>
          <a:p>
            <a:r>
              <a:rPr lang="en-US" dirty="0" smtClean="0">
                <a:latin typeface="Century Schoolbook" panose="02040604050505020304" pitchFamily="18" charset="0"/>
              </a:rPr>
              <a:t>A change in the goals of the Union during the civil war</a:t>
            </a:r>
            <a:endParaRPr lang="en-US" dirty="0">
              <a:latin typeface="Century Schoolbook" panose="02040604050505020304" pitchFamily="18" charset="0"/>
            </a:endParaRPr>
          </a:p>
        </p:txBody>
      </p:sp>
    </p:spTree>
    <p:extLst>
      <p:ext uri="{BB962C8B-B14F-4D97-AF65-F5344CB8AC3E}">
        <p14:creationId xmlns:p14="http://schemas.microsoft.com/office/powerpoint/2010/main" val="1351149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62500" lnSpcReduction="20000"/>
          </a:bodyPr>
          <a:lstStyle/>
          <a:p>
            <a:pPr marL="45720" indent="0">
              <a:buNone/>
            </a:pPr>
            <a:r>
              <a:rPr lang="en-US" dirty="0" smtClean="0">
                <a:latin typeface="Century Schoolbook" panose="02040604050505020304" pitchFamily="18" charset="0"/>
              </a:rPr>
              <a:t>Northerners usually named battles after a body of water or a geographic landmark of some sort.  Southerners named the battles after the nearest city or man –made structure.  At the start of the war, both sides still believed that this would be a short war, and that one side would surrender quickly to the other.  The Battle of Bull Run ended these hopes for the Union.  After an optimistic start, the men were routed off the battlefield after encountering fierce resistance from General Thomas “Stonewall” Jackson.</a:t>
            </a:r>
            <a:endParaRPr lang="en-US" dirty="0">
              <a:latin typeface="Century Schoolbook" panose="02040604050505020304"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8260" y="1719263"/>
            <a:ext cx="3038480" cy="4406900"/>
          </a:xfrm>
        </p:spPr>
      </p:pic>
      <p:sp>
        <p:nvSpPr>
          <p:cNvPr id="3" name="Title 2"/>
          <p:cNvSpPr>
            <a:spLocks noGrp="1"/>
          </p:cNvSpPr>
          <p:nvPr>
            <p:ph type="title"/>
          </p:nvPr>
        </p:nvSpPr>
        <p:spPr/>
        <p:txBody>
          <a:bodyPr/>
          <a:lstStyle/>
          <a:p>
            <a:r>
              <a:rPr lang="en-US" dirty="0" smtClean="0">
                <a:latin typeface="Century Schoolbook" panose="02040604050505020304" pitchFamily="18" charset="0"/>
              </a:rPr>
              <a:t>The battle of Manassas Junction – or, Bull run</a:t>
            </a:r>
            <a:endParaRPr lang="en-US" dirty="0">
              <a:latin typeface="Century Schoolbook" panose="02040604050505020304" pitchFamily="18" charset="0"/>
            </a:endParaRPr>
          </a:p>
        </p:txBody>
      </p:sp>
    </p:spTree>
    <p:extLst>
      <p:ext uri="{BB962C8B-B14F-4D97-AF65-F5344CB8AC3E}">
        <p14:creationId xmlns:p14="http://schemas.microsoft.com/office/powerpoint/2010/main" val="3421277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752600"/>
            <a:ext cx="7118448" cy="4555807"/>
          </a:xfrm>
        </p:spPr>
      </p:pic>
      <p:sp>
        <p:nvSpPr>
          <p:cNvPr id="4" name="Title 3"/>
          <p:cNvSpPr>
            <a:spLocks noGrp="1"/>
          </p:cNvSpPr>
          <p:nvPr>
            <p:ph type="title"/>
          </p:nvPr>
        </p:nvSpPr>
        <p:spPr/>
        <p:txBody>
          <a:bodyPr/>
          <a:lstStyle/>
          <a:p>
            <a:r>
              <a:rPr lang="en-US" dirty="0" smtClean="0">
                <a:latin typeface="Century Schoolbook" panose="02040604050505020304" pitchFamily="18" charset="0"/>
              </a:rPr>
              <a:t>Conscription, or, The Draft</a:t>
            </a:r>
            <a:endParaRPr lang="en-US" dirty="0">
              <a:latin typeface="Century Schoolbook" panose="02040604050505020304" pitchFamily="18" charset="0"/>
            </a:endParaRPr>
          </a:p>
        </p:txBody>
      </p:sp>
    </p:spTree>
    <p:extLst>
      <p:ext uri="{BB962C8B-B14F-4D97-AF65-F5344CB8AC3E}">
        <p14:creationId xmlns:p14="http://schemas.microsoft.com/office/powerpoint/2010/main" val="2879698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2400" y="1600200"/>
            <a:ext cx="5583678" cy="4800600"/>
          </a:xfrm>
        </p:spPr>
      </p:pic>
      <p:sp>
        <p:nvSpPr>
          <p:cNvPr id="6" name="Content Placeholder 5"/>
          <p:cNvSpPr>
            <a:spLocks noGrp="1"/>
          </p:cNvSpPr>
          <p:nvPr>
            <p:ph sz="half" idx="2"/>
          </p:nvPr>
        </p:nvSpPr>
        <p:spPr>
          <a:xfrm>
            <a:off x="5638800" y="1600200"/>
            <a:ext cx="3505200" cy="5596128"/>
          </a:xfrm>
        </p:spPr>
        <p:txBody>
          <a:bodyPr>
            <a:normAutofit fontScale="62500" lnSpcReduction="20000"/>
          </a:bodyPr>
          <a:lstStyle/>
          <a:p>
            <a:pPr marL="45720" indent="0">
              <a:buNone/>
            </a:pPr>
            <a:r>
              <a:rPr lang="en-US" dirty="0" smtClean="0">
                <a:solidFill>
                  <a:schemeClr val="tx1"/>
                </a:solidFill>
                <a:latin typeface="Century Schoolbook" panose="02040604050505020304" pitchFamily="18" charset="0"/>
              </a:rPr>
              <a:t>The naval blockade established by the Union at the onset of the war was extremely successful; so much so that by the end of 1862, only two Southern ports, Wilmington, NC and Charleston, SC were still open for business.  And even these ports required “blockade runners” to escape the net of the Union’s navy.  By cutting off trade, the Union prevented the South from turning it’s primary commodity – cotton – into more practical needs for fighting a war: guns, cannons, powder, clothes, boots, and other materials.</a:t>
            </a:r>
            <a:endParaRPr lang="en-US" dirty="0">
              <a:solidFill>
                <a:schemeClr val="tx1"/>
              </a:solidFill>
              <a:latin typeface="Century Schoolbook" panose="02040604050505020304" pitchFamily="18" charset="0"/>
            </a:endParaRPr>
          </a:p>
        </p:txBody>
      </p:sp>
      <p:sp>
        <p:nvSpPr>
          <p:cNvPr id="4" name="Title 3"/>
          <p:cNvSpPr>
            <a:spLocks noGrp="1"/>
          </p:cNvSpPr>
          <p:nvPr>
            <p:ph type="title"/>
          </p:nvPr>
        </p:nvSpPr>
        <p:spPr/>
        <p:txBody>
          <a:bodyPr/>
          <a:lstStyle/>
          <a:p>
            <a:r>
              <a:rPr lang="en-US" dirty="0" smtClean="0">
                <a:latin typeface="Century Schoolbook" panose="02040604050505020304" pitchFamily="18" charset="0"/>
              </a:rPr>
              <a:t>The Anaconda Plan - Blockade</a:t>
            </a:r>
            <a:endParaRPr lang="en-US" dirty="0">
              <a:latin typeface="Century Schoolbook" panose="02040604050505020304" pitchFamily="18" charset="0"/>
            </a:endParaRPr>
          </a:p>
        </p:txBody>
      </p:sp>
    </p:spTree>
    <p:extLst>
      <p:ext uri="{BB962C8B-B14F-4D97-AF65-F5344CB8AC3E}">
        <p14:creationId xmlns:p14="http://schemas.microsoft.com/office/powerpoint/2010/main" val="3539407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905000"/>
            <a:ext cx="5867400" cy="3510410"/>
          </a:xfrm>
        </p:spPr>
      </p:pic>
      <p:sp>
        <p:nvSpPr>
          <p:cNvPr id="5" name="Title 4"/>
          <p:cNvSpPr>
            <a:spLocks noGrp="1"/>
          </p:cNvSpPr>
          <p:nvPr>
            <p:ph type="title"/>
          </p:nvPr>
        </p:nvSpPr>
        <p:spPr/>
        <p:txBody>
          <a:bodyPr/>
          <a:lstStyle/>
          <a:p>
            <a:r>
              <a:rPr lang="en-US" sz="2400" dirty="0" smtClean="0">
                <a:latin typeface="Century Schoolbook" panose="02040604050505020304" pitchFamily="18" charset="0"/>
              </a:rPr>
              <a:t>England built the CSS </a:t>
            </a:r>
            <a:r>
              <a:rPr lang="en-US" sz="2400" i="1" dirty="0" smtClean="0">
                <a:latin typeface="Century Schoolbook" panose="02040604050505020304" pitchFamily="18" charset="0"/>
              </a:rPr>
              <a:t>Alabama</a:t>
            </a:r>
            <a:r>
              <a:rPr lang="en-US" sz="2400" dirty="0" smtClean="0">
                <a:latin typeface="Century Schoolbook" panose="02040604050505020304" pitchFamily="18" charset="0"/>
              </a:rPr>
              <a:t> and the CSS </a:t>
            </a:r>
            <a:r>
              <a:rPr lang="en-US" sz="2400" i="1" dirty="0" smtClean="0">
                <a:latin typeface="Century Schoolbook" panose="02040604050505020304" pitchFamily="18" charset="0"/>
              </a:rPr>
              <a:t>Florida</a:t>
            </a:r>
            <a:r>
              <a:rPr lang="en-US" sz="2400" dirty="0" smtClean="0">
                <a:latin typeface="Century Schoolbook" panose="02040604050505020304" pitchFamily="18" charset="0"/>
              </a:rPr>
              <a:t>, blockade runners</a:t>
            </a:r>
            <a:endParaRPr lang="en-US" sz="2400" dirty="0">
              <a:latin typeface="Century Schoolbook" panose="02040604050505020304" pitchFamily="18" charset="0"/>
            </a:endParaRPr>
          </a:p>
        </p:txBody>
      </p:sp>
      <p:sp>
        <p:nvSpPr>
          <p:cNvPr id="8" name="Rounded Rectangle 7"/>
          <p:cNvSpPr/>
          <p:nvPr/>
        </p:nvSpPr>
        <p:spPr>
          <a:xfrm>
            <a:off x="609600" y="5257800"/>
            <a:ext cx="815340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latin typeface="Century Schoolbook" panose="02040604050505020304" pitchFamily="18" charset="0"/>
              </a:rPr>
              <a:t>The Union was outraged, of course, that England would provide assistance to the Confederacy by constructing these two vessels, although basic economic greed would explain why they did.  Eventually, the Union Navy destroyed both vessels.  The Alabama was sunk off the coast of France in 1864.  The Union Navy captured the Florida in Brazil towards the end of the war. </a:t>
            </a:r>
            <a:endParaRPr lang="en-US" sz="1400" dirty="0">
              <a:latin typeface="Century Schoolbook" panose="02040604050505020304" pitchFamily="18" charset="0"/>
            </a:endParaRPr>
          </a:p>
        </p:txBody>
      </p:sp>
    </p:spTree>
    <p:extLst>
      <p:ext uri="{BB962C8B-B14F-4D97-AF65-F5344CB8AC3E}">
        <p14:creationId xmlns:p14="http://schemas.microsoft.com/office/powerpoint/2010/main" val="393246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752600"/>
            <a:ext cx="4433249" cy="4406900"/>
          </a:xfrm>
        </p:spPr>
      </p:pic>
      <p:sp>
        <p:nvSpPr>
          <p:cNvPr id="3" name="Title 2"/>
          <p:cNvSpPr>
            <a:spLocks noGrp="1"/>
          </p:cNvSpPr>
          <p:nvPr>
            <p:ph type="title"/>
          </p:nvPr>
        </p:nvSpPr>
        <p:spPr/>
        <p:txBody>
          <a:bodyPr/>
          <a:lstStyle/>
          <a:p>
            <a:pPr algn="l"/>
            <a:r>
              <a:rPr lang="en-US" sz="2400" dirty="0" smtClean="0">
                <a:latin typeface="Century Schoolbook" panose="02040604050505020304" pitchFamily="18" charset="0"/>
              </a:rPr>
              <a:t>The Capture of New Orleans – 1862 David Farragut and Benjamin Butler</a:t>
            </a:r>
            <a:endParaRPr lang="en-US" sz="2400" dirty="0">
              <a:latin typeface="Century Schoolbook" panose="02040604050505020304"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752600"/>
            <a:ext cx="3960848" cy="437673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57900">
            <a:off x="6483760" y="3574398"/>
            <a:ext cx="1854160" cy="2897125"/>
          </a:xfrm>
          <a:prstGeom prst="rect">
            <a:avLst/>
          </a:prstGeom>
        </p:spPr>
      </p:pic>
    </p:spTree>
    <p:extLst>
      <p:ext uri="{BB962C8B-B14F-4D97-AF65-F5344CB8AC3E}">
        <p14:creationId xmlns:p14="http://schemas.microsoft.com/office/powerpoint/2010/main" val="319577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3352" b="13352"/>
          <a:stretch>
            <a:fillRect/>
          </a:stretch>
        </p:blipFill>
        <p:spPr/>
      </p:pic>
      <p:sp>
        <p:nvSpPr>
          <p:cNvPr id="6" name="Text Placeholder 5"/>
          <p:cNvSpPr>
            <a:spLocks noGrp="1"/>
          </p:cNvSpPr>
          <p:nvPr>
            <p:ph type="body" sz="half" idx="2"/>
          </p:nvPr>
        </p:nvSpPr>
        <p:spPr>
          <a:xfrm>
            <a:off x="7162800" y="1371600"/>
            <a:ext cx="1676400" cy="5181600"/>
          </a:xfrm>
        </p:spPr>
        <p:txBody>
          <a:bodyPr>
            <a:normAutofit/>
          </a:bodyPr>
          <a:lstStyle/>
          <a:p>
            <a:r>
              <a:rPr lang="en-US" dirty="0" smtClean="0">
                <a:latin typeface="Century Schoolbook" panose="02040604050505020304" pitchFamily="18" charset="0"/>
              </a:rPr>
              <a:t>During the opening years of the Civil War, the Union Army’s victories were few and far between, especially in the East.  In the West, however, Ulysses S. Grant was a consistently victorious general.  Although at times the casualties incurred were astoundingly high, he won.  </a:t>
            </a:r>
            <a:endParaRPr lang="en-US" dirty="0">
              <a:latin typeface="Century Schoolbook" panose="02040604050505020304" pitchFamily="18" charset="0"/>
            </a:endParaRPr>
          </a:p>
        </p:txBody>
      </p:sp>
      <p:sp>
        <p:nvSpPr>
          <p:cNvPr id="4" name="Title 3"/>
          <p:cNvSpPr>
            <a:spLocks noGrp="1"/>
          </p:cNvSpPr>
          <p:nvPr>
            <p:ph type="title"/>
          </p:nvPr>
        </p:nvSpPr>
        <p:spPr>
          <a:xfrm>
            <a:off x="7162800" y="228600"/>
            <a:ext cx="1676400" cy="1143000"/>
          </a:xfrm>
        </p:spPr>
        <p:txBody>
          <a:bodyPr/>
          <a:lstStyle/>
          <a:p>
            <a:r>
              <a:rPr lang="en-US" sz="1600" dirty="0" smtClean="0">
                <a:latin typeface="Century Schoolbook" panose="02040604050505020304" pitchFamily="18" charset="0"/>
              </a:rPr>
              <a:t>Fort </a:t>
            </a:r>
            <a:r>
              <a:rPr lang="en-US" sz="1600" dirty="0" err="1" smtClean="0">
                <a:latin typeface="Century Schoolbook" panose="02040604050505020304" pitchFamily="18" charset="0"/>
              </a:rPr>
              <a:t>Donelson</a:t>
            </a:r>
            <a:r>
              <a:rPr lang="en-US" sz="1600" dirty="0" smtClean="0">
                <a:latin typeface="Century Schoolbook" panose="02040604050505020304" pitchFamily="18" charset="0"/>
              </a:rPr>
              <a:t> and Fort Henry</a:t>
            </a:r>
            <a:endParaRPr lang="en-US" sz="1600" dirty="0">
              <a:latin typeface="Century Schoolbook" panose="02040604050505020304" pitchFamily="18" charset="0"/>
            </a:endParaRPr>
          </a:p>
        </p:txBody>
      </p:sp>
    </p:spTree>
    <p:extLst>
      <p:ext uri="{BB962C8B-B14F-4D97-AF65-F5344CB8AC3E}">
        <p14:creationId xmlns:p14="http://schemas.microsoft.com/office/powerpoint/2010/main" val="377383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381000"/>
            <a:ext cx="5867400" cy="4174724"/>
          </a:xfrm>
        </p:spPr>
      </p:pic>
      <p:sp>
        <p:nvSpPr>
          <p:cNvPr id="7" name="Text Placeholder 6"/>
          <p:cNvSpPr>
            <a:spLocks noGrp="1"/>
          </p:cNvSpPr>
          <p:nvPr>
            <p:ph type="body" sz="half" idx="2"/>
          </p:nvPr>
        </p:nvSpPr>
        <p:spPr>
          <a:xfrm>
            <a:off x="7010400" y="1066800"/>
            <a:ext cx="1981200" cy="5486400"/>
          </a:xfrm>
        </p:spPr>
        <p:txBody>
          <a:bodyPr>
            <a:normAutofit fontScale="92500" lnSpcReduction="10000"/>
          </a:bodyPr>
          <a:lstStyle/>
          <a:p>
            <a:r>
              <a:rPr lang="en-US" dirty="0" smtClean="0">
                <a:solidFill>
                  <a:schemeClr val="tx1"/>
                </a:solidFill>
                <a:latin typeface="Century Schoolbook" panose="02040604050505020304" pitchFamily="18" charset="0"/>
              </a:rPr>
              <a:t>“Shiloh” was simply a church which stood near Pittsburgh Landing, TN, where two of the largest armies in world history met to do battle.  In the aftermath of the event, over 20,000 men were casualties – meaning that the battle was on the scale of Waterloo.  Yet, no decisive victory was gained.  At the end of the battle, many called for Ulysses S. Grant’s ouster.  Lincoln, still bickering with George McClellan in the east, replied, “I cannot spare this man.  He fights!”</a:t>
            </a:r>
            <a:endParaRPr lang="en-US" dirty="0">
              <a:solidFill>
                <a:schemeClr val="tx1"/>
              </a:solidFill>
              <a:latin typeface="Century Schoolbook" panose="02040604050505020304" pitchFamily="18" charset="0"/>
            </a:endParaRPr>
          </a:p>
        </p:txBody>
      </p:sp>
      <p:sp>
        <p:nvSpPr>
          <p:cNvPr id="5" name="Title 4"/>
          <p:cNvSpPr>
            <a:spLocks noGrp="1"/>
          </p:cNvSpPr>
          <p:nvPr>
            <p:ph type="title"/>
          </p:nvPr>
        </p:nvSpPr>
        <p:spPr>
          <a:xfrm>
            <a:off x="7159752" y="457200"/>
            <a:ext cx="1675660" cy="533400"/>
          </a:xfrm>
        </p:spPr>
        <p:txBody>
          <a:bodyPr/>
          <a:lstStyle/>
          <a:p>
            <a:r>
              <a:rPr lang="en-US" u="sng" dirty="0" smtClean="0">
                <a:solidFill>
                  <a:schemeClr val="tx1"/>
                </a:solidFill>
                <a:latin typeface="Century Schoolbook" panose="02040604050505020304" pitchFamily="18" charset="0"/>
              </a:rPr>
              <a:t>SHILOH</a:t>
            </a:r>
            <a:endParaRPr lang="en-US" u="sng" dirty="0">
              <a:solidFill>
                <a:schemeClr val="tx1"/>
              </a:solidFill>
              <a:latin typeface="Century Schoolbook" panose="02040604050505020304" pitchFamily="18" charset="0"/>
            </a:endParaRPr>
          </a:p>
        </p:txBody>
      </p:sp>
      <p:sp>
        <p:nvSpPr>
          <p:cNvPr id="9" name="Rounded Rectangle 8"/>
          <p:cNvSpPr/>
          <p:nvPr/>
        </p:nvSpPr>
        <p:spPr>
          <a:xfrm>
            <a:off x="533400" y="4800600"/>
            <a:ext cx="5715000" cy="1600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latin typeface="Century Schoolbook" panose="02040604050505020304" pitchFamily="18" charset="0"/>
              </a:rPr>
              <a:t>In the aftermath of the Battle of Shiloh, over 20,000 men lay as casualties.  During the evening, men who had yet to be evacuated died of exposure.  Meanwhile, soldiers listened as feral hogs ate the bodies of the dead.  As horrifying as this battle was, dozens of similar battles would rage before the war ended. </a:t>
            </a:r>
            <a:endParaRPr lang="en-US" sz="1600" dirty="0">
              <a:latin typeface="Century Schoolbook" panose="02040604050505020304" pitchFamily="18" charset="0"/>
            </a:endParaRPr>
          </a:p>
        </p:txBody>
      </p:sp>
    </p:spTree>
    <p:extLst>
      <p:ext uri="{BB962C8B-B14F-4D97-AF65-F5344CB8AC3E}">
        <p14:creationId xmlns:p14="http://schemas.microsoft.com/office/powerpoint/2010/main" val="2509490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0909" b="10909"/>
          <a:stretch>
            <a:fillRect/>
          </a:stretch>
        </p:blipFill>
        <p:spPr/>
      </p:pic>
      <p:sp>
        <p:nvSpPr>
          <p:cNvPr id="7" name="Text Placeholder 6"/>
          <p:cNvSpPr>
            <a:spLocks noGrp="1"/>
          </p:cNvSpPr>
          <p:nvPr>
            <p:ph type="body" sz="half" idx="2"/>
          </p:nvPr>
        </p:nvSpPr>
        <p:spPr>
          <a:xfrm>
            <a:off x="7010400" y="1371600"/>
            <a:ext cx="1981200" cy="5334000"/>
          </a:xfrm>
        </p:spPr>
        <p:txBody>
          <a:bodyPr>
            <a:normAutofit/>
          </a:bodyPr>
          <a:lstStyle/>
          <a:p>
            <a:endParaRPr lang="en-US" dirty="0" smtClean="0">
              <a:latin typeface="Century Schoolbook" panose="02040604050505020304" pitchFamily="18" charset="0"/>
            </a:endParaRPr>
          </a:p>
          <a:p>
            <a:r>
              <a:rPr lang="en-US" dirty="0" smtClean="0">
                <a:latin typeface="Century Schoolbook" panose="02040604050505020304" pitchFamily="18" charset="0"/>
              </a:rPr>
              <a:t>Although little known at the start of the war, General McClellan won two small skirmishes in West Virginia at the onset of the war, and was always well-loved by his men, who learned the discipline and training of soldering under his command. Irving McDowell, who had led the soldiers during First Manassas, was relieved of command. </a:t>
            </a:r>
            <a:endParaRPr lang="en-US" dirty="0">
              <a:latin typeface="Century Schoolbook" panose="02040604050505020304" pitchFamily="18" charset="0"/>
            </a:endParaRPr>
          </a:p>
        </p:txBody>
      </p:sp>
      <p:sp>
        <p:nvSpPr>
          <p:cNvPr id="5" name="Title 4"/>
          <p:cNvSpPr>
            <a:spLocks noGrp="1"/>
          </p:cNvSpPr>
          <p:nvPr>
            <p:ph type="title"/>
          </p:nvPr>
        </p:nvSpPr>
        <p:spPr>
          <a:xfrm>
            <a:off x="7010400" y="460248"/>
            <a:ext cx="1981200" cy="911352"/>
          </a:xfrm>
        </p:spPr>
        <p:txBody>
          <a:bodyPr/>
          <a:lstStyle/>
          <a:p>
            <a:r>
              <a:rPr lang="en-US" sz="1800" dirty="0" smtClean="0">
                <a:latin typeface="Century Schoolbook" panose="02040604050505020304" pitchFamily="18" charset="0"/>
              </a:rPr>
              <a:t>General George B. </a:t>
            </a:r>
            <a:r>
              <a:rPr lang="en-US" sz="1800" dirty="0" err="1" smtClean="0">
                <a:latin typeface="Century Schoolbook" panose="02040604050505020304" pitchFamily="18" charset="0"/>
              </a:rPr>
              <a:t>MCclellan</a:t>
            </a:r>
            <a:endParaRPr lang="en-US" sz="1800" dirty="0">
              <a:latin typeface="Century Schoolbook" panose="02040604050505020304" pitchFamily="18" charset="0"/>
            </a:endParaRPr>
          </a:p>
        </p:txBody>
      </p:sp>
    </p:spTree>
    <p:extLst>
      <p:ext uri="{BB962C8B-B14F-4D97-AF65-F5344CB8AC3E}">
        <p14:creationId xmlns:p14="http://schemas.microsoft.com/office/powerpoint/2010/main" val="28620358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114</TotalTime>
  <Words>1445</Words>
  <Application>Microsoft Office PowerPoint</Application>
  <PresentationFormat>On-screen Show (4:3)</PresentationFormat>
  <Paragraphs>48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Grid</vt:lpstr>
      <vt:lpstr>The Early stages of the Civil War</vt:lpstr>
      <vt:lpstr>The battle of Manassas Junction – or, Bull run</vt:lpstr>
      <vt:lpstr>Conscription, or, The Draft</vt:lpstr>
      <vt:lpstr>The Anaconda Plan - Blockade</vt:lpstr>
      <vt:lpstr>England built the CSS Alabama and the CSS Florida, blockade runners</vt:lpstr>
      <vt:lpstr>The Capture of New Orleans – 1862 David Farragut and Benjamin Butler</vt:lpstr>
      <vt:lpstr>Fort Donelson and Fort Henry</vt:lpstr>
      <vt:lpstr>SHILOH</vt:lpstr>
      <vt:lpstr>General George B. MCclellan</vt:lpstr>
      <vt:lpstr>The Peninsula Campaign</vt:lpstr>
      <vt:lpstr>The peninsula Campaign</vt:lpstr>
      <vt:lpstr>Antietam </vt:lpstr>
      <vt:lpstr>Antietam in context</vt:lpstr>
      <vt:lpstr>The Emancipation Proclamation</vt:lpstr>
      <vt:lpstr>A change in the goals of the Union during the civil war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stages of the Civil War</dc:title>
  <dc:creator>Adam</dc:creator>
  <cp:lastModifiedBy>Adam</cp:lastModifiedBy>
  <cp:revision>12</cp:revision>
  <dcterms:created xsi:type="dcterms:W3CDTF">2014-01-05T16:07:07Z</dcterms:created>
  <dcterms:modified xsi:type="dcterms:W3CDTF">2014-01-05T18:01:29Z</dcterms:modified>
</cp:coreProperties>
</file>